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A30F29-C497-44F3-B0A0-9AA930DBE711}" v="1" dt="2023-11-08T11:02:07.7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92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11" Type="http://schemas.openxmlformats.org/officeDocument/2006/relationships/customXml" Target="../customXml/item2.xml"/><Relationship Id="rId5" Type="http://schemas.openxmlformats.org/officeDocument/2006/relationships/viewProps" Target="viewProps.xml"/><Relationship Id="rId10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NCENZO RUSSO" userId="08fea399-753c-4d0d-9bf7-6dbd6cd07756" providerId="ADAL" clId="{2DA30F29-C497-44F3-B0A0-9AA930DBE711}"/>
    <pc:docChg chg="modSld">
      <pc:chgData name="VINCENZO RUSSO" userId="08fea399-753c-4d0d-9bf7-6dbd6cd07756" providerId="ADAL" clId="{2DA30F29-C497-44F3-B0A0-9AA930DBE711}" dt="2023-11-08T11:02:10.646" v="24" actId="20577"/>
      <pc:docMkLst>
        <pc:docMk/>
      </pc:docMkLst>
      <pc:sldChg chg="modSp mod">
        <pc:chgData name="VINCENZO RUSSO" userId="08fea399-753c-4d0d-9bf7-6dbd6cd07756" providerId="ADAL" clId="{2DA30F29-C497-44F3-B0A0-9AA930DBE711}" dt="2023-11-08T11:02:10.646" v="24" actId="20577"/>
        <pc:sldMkLst>
          <pc:docMk/>
          <pc:sldMk cId="3118567188" sldId="257"/>
        </pc:sldMkLst>
        <pc:spChg chg="mod">
          <ac:chgData name="VINCENZO RUSSO" userId="08fea399-753c-4d0d-9bf7-6dbd6cd07756" providerId="ADAL" clId="{2DA30F29-C497-44F3-B0A0-9AA930DBE711}" dt="2023-11-08T11:02:10.646" v="24" actId="20577"/>
          <ac:spMkLst>
            <pc:docMk/>
            <pc:sldMk cId="3118567188" sldId="257"/>
            <ac:spMk id="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F9BE3-A00C-4886-9543-4EC2D9EA1F97}" type="datetimeFigureOut">
              <a:rPr lang="en-US" smtClean="0"/>
              <a:t>1/9/24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380C7-0818-4049-A247-97C18419D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41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7E955-8EF2-774F-8291-9CEDF9181D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28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13E3-D5EA-4BCC-8B16-0AEAFBF025FA}" type="datetimeFigureOut">
              <a:rPr lang="en-US" smtClean="0"/>
              <a:t>1/9/24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1B21-F770-40C5-BEE9-CB0142167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05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13E3-D5EA-4BCC-8B16-0AEAFBF025FA}" type="datetimeFigureOut">
              <a:rPr lang="en-US" smtClean="0"/>
              <a:t>1/9/24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1B21-F770-40C5-BEE9-CB0142167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0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13E3-D5EA-4BCC-8B16-0AEAFBF025FA}" type="datetimeFigureOut">
              <a:rPr lang="en-US" smtClean="0"/>
              <a:t>1/9/24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1B21-F770-40C5-BEE9-CB0142167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9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13E3-D5EA-4BCC-8B16-0AEAFBF025FA}" type="datetimeFigureOut">
              <a:rPr lang="en-US" smtClean="0"/>
              <a:t>1/9/24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1B21-F770-40C5-BEE9-CB0142167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73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13E3-D5EA-4BCC-8B16-0AEAFBF025FA}" type="datetimeFigureOut">
              <a:rPr lang="en-US" smtClean="0"/>
              <a:t>1/9/24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1B21-F770-40C5-BEE9-CB0142167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201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13E3-D5EA-4BCC-8B16-0AEAFBF025FA}" type="datetimeFigureOut">
              <a:rPr lang="en-US" smtClean="0"/>
              <a:t>1/9/24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1B21-F770-40C5-BEE9-CB0142167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37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13E3-D5EA-4BCC-8B16-0AEAFBF025FA}" type="datetimeFigureOut">
              <a:rPr lang="en-US" smtClean="0"/>
              <a:t>1/9/24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1B21-F770-40C5-BEE9-CB0142167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83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13E3-D5EA-4BCC-8B16-0AEAFBF025FA}" type="datetimeFigureOut">
              <a:rPr lang="en-US" smtClean="0"/>
              <a:t>1/9/24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1B21-F770-40C5-BEE9-CB0142167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60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13E3-D5EA-4BCC-8B16-0AEAFBF025FA}" type="datetimeFigureOut">
              <a:rPr lang="en-US" smtClean="0"/>
              <a:t>1/9/24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1B21-F770-40C5-BEE9-CB0142167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983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13E3-D5EA-4BCC-8B16-0AEAFBF025FA}" type="datetimeFigureOut">
              <a:rPr lang="en-US" smtClean="0"/>
              <a:t>1/9/24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1B21-F770-40C5-BEE9-CB0142167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91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13E3-D5EA-4BCC-8B16-0AEAFBF025FA}" type="datetimeFigureOut">
              <a:rPr lang="en-US" smtClean="0"/>
              <a:t>1/9/24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1B21-F770-40C5-BEE9-CB0142167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56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513E3-D5EA-4BCC-8B16-0AEAFBF025FA}" type="datetimeFigureOut">
              <a:rPr lang="en-US" smtClean="0"/>
              <a:t>1/9/24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D1B21-F770-40C5-BEE9-CB0142167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553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jpeg"/><Relationship Id="rId8" Type="http://schemas.openxmlformats.org/officeDocument/2006/relationships/image" Target="../media/image5.jpeg"/><Relationship Id="rId9" Type="http://schemas.openxmlformats.org/officeDocument/2006/relationships/image" Target="../media/image6.png"/><Relationship Id="rId10" Type="http://schemas.microsoft.com/office/2007/relationships/hdphoto" Target="../media/hdphoto2.wdp"/><Relationship Id="rId11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0">
            <a:extLst>
              <a:ext uri="{FF2B5EF4-FFF2-40B4-BE49-F238E27FC236}">
                <a16:creationId xmlns:a16="http://schemas.microsoft.com/office/drawing/2014/main" xmlns="" id="{CDC522EE-D2FE-4C02-A5BA-5367CA180F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19" r="5032" b="6420"/>
          <a:stretch/>
        </p:blipFill>
        <p:spPr bwMode="auto">
          <a:xfrm>
            <a:off x="8736448" y="432448"/>
            <a:ext cx="2898901" cy="10362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871272" y="4609947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Supervisors</a:t>
            </a:r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ctr"/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Prof. Martino Di Serio</a:t>
            </a:r>
          </a:p>
          <a:p>
            <a:pPr algn="ctr"/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Prof. Vincenzo Russo</a:t>
            </a:r>
          </a:p>
          <a:p>
            <a:pPr algn="ctr"/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Prof. Tapio Salmi (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Åbo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Akademi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algn="ctr"/>
            <a:r>
              <a:rPr lang="it-IT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Examiner</a:t>
            </a:r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ctr"/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Prof. Flavia Nastri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736448" y="3558437"/>
            <a:ext cx="2365648" cy="70788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2000" b="1" dirty="0">
                <a:solidFill>
                  <a:srgbClr val="FF0000"/>
                </a:solidFill>
                <a:latin typeface="Cambria" charset="0"/>
                <a:ea typeface="Cambria" charset="0"/>
                <a:cs typeface="Cambria" charset="0"/>
              </a:rPr>
              <a:t>PhD candidate:</a:t>
            </a:r>
          </a:p>
          <a:p>
            <a:pPr algn="ctr"/>
            <a:r>
              <a:rPr lang="en-US" altLang="en-US" sz="2000" b="1" dirty="0">
                <a:solidFill>
                  <a:srgbClr val="FF0000"/>
                </a:solidFill>
                <a:latin typeface="Cambria" charset="0"/>
                <a:ea typeface="Cambria" charset="0"/>
                <a:cs typeface="Cambria" charset="0"/>
              </a:rPr>
              <a:t>Maryam Hmoudah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1771536" y="131330"/>
            <a:ext cx="4536504" cy="1892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700" tIns="12700" rIns="12700" bIns="127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UNIVERSITY OF NAPOLI  </a:t>
            </a:r>
            <a:r>
              <a:rPr kumimoji="0" lang="en-US" altLang="it-IT" sz="1400" b="0" i="1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“FEDERICO II”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POLYTECHNIC  AND  SCIENCE SCHOOL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Department of Chemical Sciences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1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Ph.D. School in Chemical Sciences (36 Cycle) </a:t>
            </a:r>
          </a:p>
        </p:txBody>
      </p:sp>
      <p:pic>
        <p:nvPicPr>
          <p:cNvPr id="19" name="Picture 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74" y="236987"/>
            <a:ext cx="1187997" cy="1115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169" y="236987"/>
            <a:ext cx="1858963" cy="858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108CAE0C-4EB2-4D29-8627-121A1346E4BB}"/>
              </a:ext>
            </a:extLst>
          </p:cNvPr>
          <p:cNvSpPr/>
          <p:nvPr/>
        </p:nvSpPr>
        <p:spPr>
          <a:xfrm>
            <a:off x="6555205" y="1811316"/>
            <a:ext cx="70634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Innovative materials </a:t>
            </a:r>
          </a:p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for </a:t>
            </a:r>
          </a:p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water purification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8166" y="1919229"/>
            <a:ext cx="7247965" cy="1344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48167" y="1811316"/>
            <a:ext cx="7247965" cy="13447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795997" y="1296787"/>
            <a:ext cx="255230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</a:pPr>
            <a:r>
              <a:rPr lang="en-US" altLang="it-IT" sz="2000" b="1" i="1" dirty="0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Third year activity</a:t>
            </a:r>
            <a:endParaRPr lang="it-IT" altLang="it-IT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44308" y="2218836"/>
            <a:ext cx="8523587" cy="4436564"/>
            <a:chOff x="1954538" y="859621"/>
            <a:chExt cx="9596083" cy="5361012"/>
          </a:xfrm>
        </p:grpSpPr>
        <p:pic>
          <p:nvPicPr>
            <p:cNvPr id="34" name="Picture 14" descr="ree Water Splash Transparent, Download Free Water Splash Transparent p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4538" y="3586166"/>
              <a:ext cx="9129010" cy="2634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34" descr="A picture containing sketch, diagram, home appliance, food processor&#10;&#10;Description automatically generated"/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0076" y="859621"/>
              <a:ext cx="4343398" cy="33663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" name="Triangle 35"/>
            <p:cNvSpPr/>
            <p:nvPr/>
          </p:nvSpPr>
          <p:spPr>
            <a:xfrm rot="6556071">
              <a:off x="4686923" y="1615443"/>
              <a:ext cx="917349" cy="1377320"/>
            </a:xfrm>
            <a:prstGeom prst="triangle">
              <a:avLst/>
            </a:prstGeom>
            <a:noFill/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riangle 36"/>
            <p:cNvSpPr/>
            <p:nvPr/>
          </p:nvSpPr>
          <p:spPr>
            <a:xfrm rot="16200000">
              <a:off x="8630749" y="1965043"/>
              <a:ext cx="917349" cy="1492159"/>
            </a:xfrm>
            <a:prstGeom prst="triangle">
              <a:avLst/>
            </a:prstGeom>
            <a:noFill/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3215569" y="1205704"/>
              <a:ext cx="1634507" cy="1691248"/>
            </a:xfrm>
            <a:prstGeom prst="ellipse">
              <a:avLst/>
            </a:prstGeom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9469203" y="1865498"/>
              <a:ext cx="1634507" cy="1691248"/>
            </a:xfrm>
            <a:prstGeom prst="ellipse">
              <a:avLst/>
            </a:prstGeom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Picture 4" descr="he world of two-dimensional carbides and nitrides (MXenes) | Science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5558" b="71509" l="24688" r="65469">
                          <a14:foregroundMark x1="40156" y1="54171" x2="39922" y2="48922"/>
                          <a14:foregroundMark x1="60313" y1="53140" x2="60313" y2="5314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43" t="46398" r="34469" b="37467"/>
            <a:stretch/>
          </p:blipFill>
          <p:spPr bwMode="auto">
            <a:xfrm rot="20664936">
              <a:off x="2874074" y="1406316"/>
              <a:ext cx="2451358" cy="1129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Rectangle 40"/>
            <p:cNvSpPr/>
            <p:nvPr/>
          </p:nvSpPr>
          <p:spPr>
            <a:xfrm>
              <a:off x="3419358" y="2941508"/>
              <a:ext cx="117775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400" b="1" dirty="0">
                  <a:solidFill>
                    <a:srgbClr val="FF0000"/>
                  </a:solidFill>
                  <a:latin typeface="Cambria" charset="0"/>
                  <a:ea typeface="Cambria" charset="0"/>
                  <a:cs typeface="Cambria" charset="0"/>
                </a:rPr>
                <a:t>CeO</a:t>
              </a:r>
              <a:r>
                <a:rPr lang="en-US" altLang="en-US" sz="1400" b="1" baseline="-25000" dirty="0">
                  <a:solidFill>
                    <a:srgbClr val="FF0000"/>
                  </a:solidFill>
                  <a:latin typeface="Cambria" charset="0"/>
                  <a:ea typeface="Cambria" charset="0"/>
                  <a:cs typeface="Cambria" charset="0"/>
                </a:rPr>
                <a:t>2</a:t>
              </a:r>
              <a:r>
                <a:rPr lang="en-US" altLang="en-US" sz="1400" b="1" dirty="0">
                  <a:solidFill>
                    <a:srgbClr val="FF0000"/>
                  </a:solidFill>
                  <a:latin typeface="Cambria" charset="0"/>
                  <a:ea typeface="Cambria" charset="0"/>
                  <a:cs typeface="Cambria" charset="0"/>
                </a:rPr>
                <a:t>-Mxene</a:t>
              </a:r>
            </a:p>
          </p:txBody>
        </p:sp>
        <p:pic>
          <p:nvPicPr>
            <p:cNvPr id="42" name="Picture 6" descr="buprofen - Wikipedia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22291" y="1915509"/>
              <a:ext cx="2528330" cy="13744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Rectangle 42"/>
            <p:cNvSpPr/>
            <p:nvPr/>
          </p:nvSpPr>
          <p:spPr>
            <a:xfrm>
              <a:off x="9835503" y="3623171"/>
              <a:ext cx="101412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400" b="1" dirty="0">
                  <a:solidFill>
                    <a:srgbClr val="FF0000"/>
                  </a:solidFill>
                  <a:latin typeface="Cambria" charset="0"/>
                  <a:ea typeface="Cambria" charset="0"/>
                  <a:cs typeface="Cambria" charset="0"/>
                </a:rPr>
                <a:t>Ibuprofen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448595" y="4275991"/>
              <a:ext cx="38216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t-IT" sz="1400" b="1" dirty="0" err="1">
                  <a:solidFill>
                    <a:srgbClr val="FF0000"/>
                  </a:solidFill>
                  <a:latin typeface="Cambria" charset="0"/>
                  <a:ea typeface="Cambria" charset="0"/>
                  <a:cs typeface="Cambria" charset="0"/>
                </a:rPr>
                <a:t>Hybrid</a:t>
              </a:r>
              <a:r>
                <a:rPr lang="it-IT" sz="1400" b="1" dirty="0">
                  <a:solidFill>
                    <a:srgbClr val="FF0000"/>
                  </a:solidFill>
                  <a:latin typeface="Cambria" charset="0"/>
                  <a:ea typeface="Cambria" charset="0"/>
                  <a:cs typeface="Cambria" charset="0"/>
                </a:rPr>
                <a:t> </a:t>
              </a:r>
              <a:r>
                <a:rPr lang="it-IT" sz="1400" b="1" dirty="0" err="1">
                  <a:solidFill>
                    <a:srgbClr val="FF0000"/>
                  </a:solidFill>
                  <a:latin typeface="Cambria" charset="0"/>
                  <a:ea typeface="Cambria" charset="0"/>
                  <a:cs typeface="Cambria" charset="0"/>
                </a:rPr>
                <a:t>ozonation-photodegradation</a:t>
              </a:r>
              <a:r>
                <a:rPr lang="it-IT" sz="1400" b="1" dirty="0">
                  <a:solidFill>
                    <a:srgbClr val="FF0000"/>
                  </a:solidFill>
                  <a:latin typeface="Cambria" charset="0"/>
                  <a:ea typeface="Cambria" charset="0"/>
                  <a:cs typeface="Cambria" charset="0"/>
                </a:rPr>
                <a:t> set-up</a:t>
              </a:r>
              <a:r>
                <a:rPr lang="en-US" sz="1400" b="1" dirty="0">
                  <a:solidFill>
                    <a:srgbClr val="FF0000"/>
                  </a:solidFill>
                  <a:latin typeface="Cambria" charset="0"/>
                  <a:ea typeface="Cambria" charset="0"/>
                  <a:cs typeface="Cambria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856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08E84846488D4458BE2D8F4B0746951" ma:contentTypeVersion="16" ma:contentTypeDescription="Creare un nuovo documento." ma:contentTypeScope="" ma:versionID="deac1bcc44244e9177434220f923002e">
  <xsd:schema xmlns:xsd="http://www.w3.org/2001/XMLSchema" xmlns:xs="http://www.w3.org/2001/XMLSchema" xmlns:p="http://schemas.microsoft.com/office/2006/metadata/properties" xmlns:ns2="664daa00-f9ee-454a-b410-a223a7f4a08d" xmlns:ns3="336cd694-9ba4-4552-b3fb-ddf50187e072" targetNamespace="http://schemas.microsoft.com/office/2006/metadata/properties" ma:root="true" ma:fieldsID="09af8e4a977ad40ef85e4fe83e629005" ns2:_="" ns3:_="">
    <xsd:import namespace="664daa00-f9ee-454a-b410-a223a7f4a08d"/>
    <xsd:import namespace="336cd694-9ba4-4552-b3fb-ddf50187e0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daa00-f9ee-454a-b410-a223a7f4a0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75195dc1-fe89-472b-8717-1a06404882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cd694-9ba4-4552-b3fb-ddf50187e072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ff426bab-4c57-4394-905c-c4abbdeebb5a}" ma:internalName="TaxCatchAll" ma:showField="CatchAllData" ma:web="336cd694-9ba4-4552-b3fb-ddf50187e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36cd694-9ba4-4552-b3fb-ddf50187e072" xsi:nil="true"/>
    <lcf76f155ced4ddcb4097134ff3c332f xmlns="664daa00-f9ee-454a-b410-a223a7f4a0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6F4C3BB-F271-4910-A786-EEDDFCDEDBB9}"/>
</file>

<file path=customXml/itemProps2.xml><?xml version="1.0" encoding="utf-8"?>
<ds:datastoreItem xmlns:ds="http://schemas.openxmlformats.org/officeDocument/2006/customXml" ds:itemID="{C0306875-6A38-428F-A55E-971243BAB468}"/>
</file>

<file path=customXml/itemProps3.xml><?xml version="1.0" encoding="utf-8"?>
<ds:datastoreItem xmlns:ds="http://schemas.openxmlformats.org/officeDocument/2006/customXml" ds:itemID="{0EC4CA14-600A-463E-8ABA-2D0853EC4FBE}"/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69</Words>
  <Application>Microsoft Macintosh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Comic Sans MS</vt:lpstr>
      <vt:lpstr>Office Theme</vt:lpstr>
      <vt:lpstr>PowerPoint Presentation</vt:lpstr>
    </vt:vector>
  </TitlesOfParts>
  <Company>Åbo Akademi</Company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Hmoudah</dc:creator>
  <cp:lastModifiedBy>Amjad El-Qanni</cp:lastModifiedBy>
  <cp:revision>16</cp:revision>
  <dcterms:created xsi:type="dcterms:W3CDTF">2022-11-11T16:00:03Z</dcterms:created>
  <dcterms:modified xsi:type="dcterms:W3CDTF">2024-01-09T09:27:50Z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0x010100708E84846488D4458BE2D8F4B0746951</vt:lpwstr>
  </property>
</Properties>
</file>