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3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E6DAE5-2881-FB19-420E-A09A87851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7A873DC-F77D-39D4-B12F-7FB3123847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4ED8B1-F7CD-18BE-F9F2-EE224A65F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D7E8-2C51-4054-9CF6-6616710EB3F7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E5B743D-EE37-2F4B-848F-2081586D0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23E69F-DA9B-C97D-E478-8E2B5167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FE2A-9839-4A63-B6B4-481EC14305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2786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F3D5AD-4F1D-901B-D565-BBFE29BFE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55B904-0748-3D6B-F6D3-98AC330D8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A6DB2E-2209-7AD3-5635-0AE46DC89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D7E8-2C51-4054-9CF6-6616710EB3F7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D5C2F0-21EF-796C-285E-644F9002E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48B12C-DE8C-D495-53F0-BBDA8E144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FE2A-9839-4A63-B6B4-481EC14305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7049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24E35A-A7DE-66A4-048E-3E38BE262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1EBA28E-4F6B-5D26-2B18-3317D2268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E223771-FC8E-E470-A2AB-7C70BB73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D7E8-2C51-4054-9CF6-6616710EB3F7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5EEF06-078B-5B66-2FF2-F83E48042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FA5F94-58AC-CD0B-4F90-3B4A6912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FE2A-9839-4A63-B6B4-481EC14305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9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11F57C-7658-B0D0-29ED-6AA4C802C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4EB9A2-BDC7-F660-535B-D6C86068FE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B9E09D7-B5AB-11E0-C62B-781BC9D49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F02F355-0415-53F1-E5F6-05AE0E28E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D7E8-2C51-4054-9CF6-6616710EB3F7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5EA5D24-BEDA-9C5E-DA9D-89CF18851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9DDBFEA-DD6F-20F1-89DF-B2A8941DA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FE2A-9839-4A63-B6B4-481EC14305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349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A60892-96E3-B638-5138-9A6EB0CD4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10159B3-E30E-BEB5-A070-31632E577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C79807A-FC04-148B-D0C1-5423DBB2B0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A773357-B014-7AFD-9A75-42B2086EAC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617E347-43ED-AF45-78C8-0653938CB4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DB10FE3-D279-0681-8884-FE6B628C0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D7E8-2C51-4054-9CF6-6616710EB3F7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0E5D366-2504-3E3B-55DD-D8B94204D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608EEC9-1748-3C1A-6CE8-19835773F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FE2A-9839-4A63-B6B4-481EC14305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4544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C534E2-A6F3-CDE0-5C36-087E900BC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5056EDB-AD57-99CE-0C2F-B7ADB93EF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D7E8-2C51-4054-9CF6-6616710EB3F7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8767D72-51C4-4A10-CD0E-45BEFD235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7068CBF-633C-F639-7FA3-237D4E4F5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FE2A-9839-4A63-B6B4-481EC14305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3886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7652DAC-8D70-A273-5ACE-92ECFB36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D7E8-2C51-4054-9CF6-6616710EB3F7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A8A97EF-FF4B-0ED7-784F-B26B40C96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5D9EBBF-34F6-4958-0A82-0D24B238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FE2A-9839-4A63-B6B4-481EC14305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704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E4F02F-4ADD-9A58-0E5B-007183C58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C064F68-57B8-17EF-1323-46E0AB2B8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2F992F6-A36A-48C8-080F-C19DA965B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108924A-88C2-6819-4048-DE8BFD5B8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D7E8-2C51-4054-9CF6-6616710EB3F7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429FF5E-FF55-8C8D-3FB2-DFA942BC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87161C2-111C-332E-2F02-62613C31D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FE2A-9839-4A63-B6B4-481EC14305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25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528C4B-E411-F908-787C-3C9EAA74F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9F90D55-7498-329F-3C3C-E5D7B945F4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DBA0F0D-2A15-E4CF-0FEC-080844F54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15B67D3-9FE3-0EE8-71FF-D8F3AA5F9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D7E8-2C51-4054-9CF6-6616710EB3F7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43A5702-FDA0-40E5-05E9-FFE3829FF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9924984-8D40-14FA-FFA4-F61EE0B67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FE2A-9839-4A63-B6B4-481EC14305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6886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0A6102-479F-1E84-8548-59FE22166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697326F-C310-BE7A-799F-06582E4068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C13209-2B34-CEDD-CEE1-1C63551ED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D7E8-2C51-4054-9CF6-6616710EB3F7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A18601-FBDF-181F-1832-20C1E059E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10BA0C-E058-AEEC-EE8A-331B93508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FE2A-9839-4A63-B6B4-481EC14305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3601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BB5E4F8-8CF3-A382-C6BA-D1274B7DCF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DBF34E0-5F8D-A5F7-03CD-99A46E43AC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F3630E-A81C-60CB-619A-BA9DA7F3D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D7E8-2C51-4054-9CF6-6616710EB3F7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6C33D3-4CA7-3903-C8CF-E36EC64EB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8A2BB7-4986-B43A-D93C-7A5F4DD97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DFE2A-9839-4A63-B6B4-481EC14305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147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37BC88A-1E5E-896F-7C34-2F6C212D2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2F2C10-983D-7F97-75CF-29E249CCD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63830B-629C-49D4-25B7-B89ACB3247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AD7E8-2C51-4054-9CF6-6616710EB3F7}" type="datetimeFigureOut">
              <a:rPr lang="it-IT" smtClean="0"/>
              <a:t>10/01/2024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80024A-362E-0C18-694E-12122C627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366428-F4CE-B7D2-2D7A-28788EEB4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DFE2A-9839-4A63-B6B4-481EC143054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38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tif"/><Relationship Id="rId7" Type="http://schemas.openxmlformats.org/officeDocument/2006/relationships/image" Target="../media/image6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magine 47">
            <a:extLst>
              <a:ext uri="{FF2B5EF4-FFF2-40B4-BE49-F238E27FC236}">
                <a16:creationId xmlns:a16="http://schemas.microsoft.com/office/drawing/2014/main" id="{5DE39A9A-8A3D-AFE1-1F1B-7CC34A2DA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4671600"/>
            <a:ext cx="4685371" cy="2007033"/>
          </a:xfrm>
          <a:prstGeom prst="rect">
            <a:avLst/>
          </a:prstGeom>
        </p:spPr>
      </p:pic>
      <p:pic>
        <p:nvPicPr>
          <p:cNvPr id="38" name="Immagine 37" descr="Immagine che contiene diagramma, linea, origami, design&#10;&#10;Descrizione generata automaticamente">
            <a:extLst>
              <a:ext uri="{FF2B5EF4-FFF2-40B4-BE49-F238E27FC236}">
                <a16:creationId xmlns:a16="http://schemas.microsoft.com/office/drawing/2014/main" id="{44240788-3F66-738C-C5CB-01F5B22449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40" y="3650143"/>
            <a:ext cx="1406454" cy="601800"/>
          </a:xfrm>
          <a:prstGeom prst="rect">
            <a:avLst/>
          </a:prstGeom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939715" y="69244"/>
            <a:ext cx="7539565" cy="12801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6933" tIns="16933" rIns="16933" bIns="16933" numCol="1" anchor="t" anchorCtr="0" compatLnSpc="1"/>
          <a:lstStyle/>
          <a:p>
            <a:pPr algn="ctr" defTabSz="1219170" fontAlgn="base">
              <a:lnSpc>
                <a:spcPct val="150000"/>
              </a:lnSpc>
              <a:spcBef>
                <a:spcPct val="0"/>
              </a:spcBef>
            </a:pPr>
            <a:r>
              <a:rPr lang="en-US" altLang="it-IT" sz="1867" dirty="0">
                <a:solidFill>
                  <a:srgbClr val="1F497D"/>
                </a:solidFill>
                <a:latin typeface="Comic Sans MS" panose="030F0702030302020204" pitchFamily="66" charset="0"/>
                <a:ea typeface="Cambria" panose="02040503050406030204" pitchFamily="18" charset="0"/>
                <a:cs typeface="Times New Roman" panose="02020603050405020304" pitchFamily="18" charset="0"/>
              </a:rPr>
              <a:t>UNIVERSITY OF NAPOLI  </a:t>
            </a:r>
            <a:r>
              <a:rPr lang="en-US" altLang="it-IT" sz="1867" i="1" dirty="0">
                <a:solidFill>
                  <a:srgbClr val="1F497D"/>
                </a:solidFill>
                <a:latin typeface="Comic Sans MS" panose="030F0702030302020204" pitchFamily="66" charset="0"/>
                <a:ea typeface="Cambria" panose="02040503050406030204" pitchFamily="18" charset="0"/>
                <a:cs typeface="Times New Roman" panose="02020603050405020304" pitchFamily="18" charset="0"/>
              </a:rPr>
              <a:t>“FEDERICO II” </a:t>
            </a:r>
            <a:r>
              <a:rPr lang="en-US" altLang="it-IT" sz="1867" dirty="0">
                <a:solidFill>
                  <a:srgbClr val="1F497D"/>
                </a:solidFill>
                <a:latin typeface="Comic Sans MS" panose="030F0702030302020204" pitchFamily="66" charset="0"/>
                <a:ea typeface="Cambria" panose="02040503050406030204" pitchFamily="18" charset="0"/>
                <a:cs typeface="Times New Roman" panose="02020603050405020304" pitchFamily="18" charset="0"/>
              </a:rPr>
              <a:t>POLYTECHNIC  AND  SCIENCE SCHOOL</a:t>
            </a:r>
          </a:p>
          <a:p>
            <a:pPr algn="ctr" defTabSz="1219170" fontAlgn="base">
              <a:lnSpc>
                <a:spcPct val="150000"/>
              </a:lnSpc>
              <a:spcBef>
                <a:spcPct val="0"/>
              </a:spcBef>
            </a:pPr>
            <a:r>
              <a:rPr lang="en-US" altLang="it-IT" sz="1867" b="1" dirty="0">
                <a:solidFill>
                  <a:srgbClr val="1F497D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Department of Chemical Sciences</a:t>
            </a:r>
          </a:p>
          <a:p>
            <a:pPr algn="ctr" defTabSz="1219170" fontAlgn="base">
              <a:lnSpc>
                <a:spcPct val="150000"/>
              </a:lnSpc>
              <a:spcBef>
                <a:spcPct val="0"/>
              </a:spcBef>
            </a:pPr>
            <a:r>
              <a:rPr lang="en-US" altLang="it-IT" sz="1867" b="1" i="1" dirty="0">
                <a:solidFill>
                  <a:srgbClr val="1F497D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Ph.D. School in Chemical Sciences (XXXVII Cycle) </a:t>
            </a:r>
            <a:endParaRPr lang="it-IT" altLang="it-IT" sz="18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66" y="219104"/>
            <a:ext cx="1504383" cy="138617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8720" y="10160"/>
            <a:ext cx="2064161" cy="953805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3" name="Gruppo 2"/>
          <p:cNvGrpSpPr/>
          <p:nvPr/>
        </p:nvGrpSpPr>
        <p:grpSpPr>
          <a:xfrm>
            <a:off x="9047480" y="5548869"/>
            <a:ext cx="2959073" cy="1064248"/>
            <a:chOff x="6730873" y="4338638"/>
            <a:chExt cx="2290822" cy="8048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 r="11410"/>
            <a:stretch>
              <a:fillRect/>
            </a:stretch>
          </p:blipFill>
          <p:spPr bwMode="auto">
            <a:xfrm>
              <a:off x="8072199" y="4338638"/>
              <a:ext cx="949496" cy="804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 r="2732"/>
            <a:stretch>
              <a:fillRect/>
            </a:stretch>
          </p:blipFill>
          <p:spPr bwMode="auto">
            <a:xfrm>
              <a:off x="6730873" y="4500576"/>
              <a:ext cx="1500136" cy="642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159" name="Immagine 215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320" y="1046336"/>
            <a:ext cx="2220872" cy="805054"/>
          </a:xfrm>
          <a:prstGeom prst="rect">
            <a:avLst/>
          </a:prstGeom>
        </p:spPr>
      </p:pic>
      <p:grpSp>
        <p:nvGrpSpPr>
          <p:cNvPr id="39" name="Gruppo 38">
            <a:extLst>
              <a:ext uri="{FF2B5EF4-FFF2-40B4-BE49-F238E27FC236}">
                <a16:creationId xmlns:a16="http://schemas.microsoft.com/office/drawing/2014/main" id="{14D680F1-88B0-79B7-64A3-BEBCB0E4F07D}"/>
              </a:ext>
            </a:extLst>
          </p:cNvPr>
          <p:cNvGrpSpPr/>
          <p:nvPr/>
        </p:nvGrpSpPr>
        <p:grpSpPr>
          <a:xfrm>
            <a:off x="2795118" y="3586113"/>
            <a:ext cx="946331" cy="983347"/>
            <a:chOff x="2600222" y="2522474"/>
            <a:chExt cx="904259" cy="906526"/>
          </a:xfrm>
        </p:grpSpPr>
        <p:pic>
          <p:nvPicPr>
            <p:cNvPr id="13" name="Segnaposto contenuto 4" descr="Immagine che contiene bianco e nero, design">
              <a:extLst>
                <a:ext uri="{FF2B5EF4-FFF2-40B4-BE49-F238E27FC236}">
                  <a16:creationId xmlns:a16="http://schemas.microsoft.com/office/drawing/2014/main" id="{A74D5F22-92D8-79BF-BEE1-F30886353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0222" y="2522474"/>
              <a:ext cx="904259" cy="906526"/>
            </a:xfrm>
            <a:prstGeom prst="rect">
              <a:avLst/>
            </a:prstGeom>
          </p:spPr>
        </p:pic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B7AACDD2-48B2-8F89-9EB8-630DCF70DD78}"/>
                </a:ext>
              </a:extLst>
            </p:cNvPr>
            <p:cNvGrpSpPr/>
            <p:nvPr/>
          </p:nvGrpSpPr>
          <p:grpSpPr>
            <a:xfrm>
              <a:off x="2683025" y="3098276"/>
              <a:ext cx="414206" cy="275318"/>
              <a:chOff x="599506" y="4001151"/>
              <a:chExt cx="433034" cy="312818"/>
            </a:xfrm>
          </p:grpSpPr>
          <p:sp>
            <p:nvSpPr>
              <p:cNvPr id="31" name="Ovale 30">
                <a:extLst>
                  <a:ext uri="{FF2B5EF4-FFF2-40B4-BE49-F238E27FC236}">
                    <a16:creationId xmlns:a16="http://schemas.microsoft.com/office/drawing/2014/main" id="{A79AB516-37DB-1D89-5166-D2554C54A6C2}"/>
                  </a:ext>
                </a:extLst>
              </p:cNvPr>
              <p:cNvSpPr/>
              <p:nvPr/>
            </p:nvSpPr>
            <p:spPr>
              <a:xfrm>
                <a:off x="641501" y="4033471"/>
                <a:ext cx="185670" cy="194200"/>
              </a:xfrm>
              <a:prstGeom prst="ellipse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2" name="CasellaDiTesto 31">
                <a:extLst>
                  <a:ext uri="{FF2B5EF4-FFF2-40B4-BE49-F238E27FC236}">
                    <a16:creationId xmlns:a16="http://schemas.microsoft.com/office/drawing/2014/main" id="{A2FDE1F3-0A35-0C3F-CAFC-CA6377094B97}"/>
                  </a:ext>
                </a:extLst>
              </p:cNvPr>
              <p:cNvSpPr txBox="1"/>
              <p:nvPr/>
            </p:nvSpPr>
            <p:spPr>
              <a:xfrm>
                <a:off x="599506" y="4001151"/>
                <a:ext cx="433034" cy="312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000" dirty="0">
                    <a:solidFill>
                      <a:schemeClr val="bg2">
                        <a:lumMod val="25000"/>
                      </a:schemeClr>
                    </a:solidFill>
                  </a:rPr>
                  <a:t>Se</a:t>
                </a:r>
              </a:p>
            </p:txBody>
          </p:sp>
        </p:grpSp>
        <p:grpSp>
          <p:nvGrpSpPr>
            <p:cNvPr id="27" name="Gruppo 26">
              <a:extLst>
                <a:ext uri="{FF2B5EF4-FFF2-40B4-BE49-F238E27FC236}">
                  <a16:creationId xmlns:a16="http://schemas.microsoft.com/office/drawing/2014/main" id="{B7AACDD2-48B2-8F89-9EB8-630DCF70DD78}"/>
                </a:ext>
              </a:extLst>
            </p:cNvPr>
            <p:cNvGrpSpPr/>
            <p:nvPr/>
          </p:nvGrpSpPr>
          <p:grpSpPr>
            <a:xfrm>
              <a:off x="2889929" y="3094811"/>
              <a:ext cx="207549" cy="193803"/>
              <a:chOff x="609778" y="3993359"/>
              <a:chExt cx="243978" cy="246220"/>
            </a:xfrm>
          </p:grpSpPr>
          <p:sp>
            <p:nvSpPr>
              <p:cNvPr id="28" name="Ovale 27">
                <a:extLst>
                  <a:ext uri="{FF2B5EF4-FFF2-40B4-BE49-F238E27FC236}">
                    <a16:creationId xmlns:a16="http://schemas.microsoft.com/office/drawing/2014/main" id="{A79AB516-37DB-1D89-5166-D2554C54A6C2}"/>
                  </a:ext>
                </a:extLst>
              </p:cNvPr>
              <p:cNvSpPr/>
              <p:nvPr/>
            </p:nvSpPr>
            <p:spPr>
              <a:xfrm>
                <a:off x="641501" y="4033471"/>
                <a:ext cx="185670" cy="194200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A2FDE1F3-0A35-0C3F-CAFC-CA6377094B97}"/>
                  </a:ext>
                </a:extLst>
              </p:cNvPr>
              <p:cNvSpPr txBox="1"/>
              <p:nvPr/>
            </p:nvSpPr>
            <p:spPr>
              <a:xfrm>
                <a:off x="609778" y="3993359"/>
                <a:ext cx="243978" cy="246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00" dirty="0">
                    <a:solidFill>
                      <a:schemeClr val="bg2">
                        <a:lumMod val="25000"/>
                      </a:schemeClr>
                    </a:solidFill>
                  </a:rPr>
                  <a:t>S</a:t>
                </a:r>
              </a:p>
            </p:txBody>
          </p:sp>
        </p:grpSp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B7AACDD2-48B2-8F89-9EB8-630DCF70DD78}"/>
              </a:ext>
            </a:extLst>
          </p:cNvPr>
          <p:cNvGrpSpPr/>
          <p:nvPr/>
        </p:nvGrpSpPr>
        <p:grpSpPr>
          <a:xfrm>
            <a:off x="840285" y="6263249"/>
            <a:ext cx="202998" cy="198731"/>
            <a:chOff x="600192" y="3977292"/>
            <a:chExt cx="243978" cy="250379"/>
          </a:xfrm>
        </p:grpSpPr>
        <p:sp>
          <p:nvSpPr>
            <p:cNvPr id="8" name="Ovale 7">
              <a:extLst>
                <a:ext uri="{FF2B5EF4-FFF2-40B4-BE49-F238E27FC236}">
                  <a16:creationId xmlns:a16="http://schemas.microsoft.com/office/drawing/2014/main" id="{A79AB516-37DB-1D89-5166-D2554C54A6C2}"/>
                </a:ext>
              </a:extLst>
            </p:cNvPr>
            <p:cNvSpPr/>
            <p:nvPr/>
          </p:nvSpPr>
          <p:spPr>
            <a:xfrm>
              <a:off x="641501" y="4033471"/>
              <a:ext cx="185670" cy="1942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A2FDE1F3-0A35-0C3F-CAFC-CA6377094B97}"/>
                </a:ext>
              </a:extLst>
            </p:cNvPr>
            <p:cNvSpPr txBox="1"/>
            <p:nvPr/>
          </p:nvSpPr>
          <p:spPr>
            <a:xfrm>
              <a:off x="600192" y="3977292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>
                  <a:solidFill>
                    <a:schemeClr val="bg2">
                      <a:lumMod val="25000"/>
                    </a:schemeClr>
                  </a:solidFill>
                </a:rPr>
                <a:t>S</a:t>
              </a:r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B7AACDD2-48B2-8F89-9EB8-630DCF70DD78}"/>
              </a:ext>
            </a:extLst>
          </p:cNvPr>
          <p:cNvGrpSpPr/>
          <p:nvPr/>
        </p:nvGrpSpPr>
        <p:grpSpPr>
          <a:xfrm>
            <a:off x="974726" y="6255206"/>
            <a:ext cx="256349" cy="207663"/>
            <a:chOff x="551066" y="3966038"/>
            <a:chExt cx="308098" cy="261633"/>
          </a:xfrm>
        </p:grpSpPr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A79AB516-37DB-1D89-5166-D2554C54A6C2}"/>
                </a:ext>
              </a:extLst>
            </p:cNvPr>
            <p:cNvSpPr/>
            <p:nvPr/>
          </p:nvSpPr>
          <p:spPr>
            <a:xfrm>
              <a:off x="641501" y="4033471"/>
              <a:ext cx="185670" cy="19420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A2FDE1F3-0A35-0C3F-CAFC-CA6377094B97}"/>
                </a:ext>
              </a:extLst>
            </p:cNvPr>
            <p:cNvSpPr txBox="1"/>
            <p:nvPr/>
          </p:nvSpPr>
          <p:spPr>
            <a:xfrm>
              <a:off x="551066" y="3966038"/>
              <a:ext cx="308098" cy="246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00" dirty="0">
                  <a:solidFill>
                    <a:schemeClr val="bg2">
                      <a:lumMod val="25000"/>
                    </a:schemeClr>
                  </a:solidFill>
                </a:rPr>
                <a:t>Se</a:t>
              </a:r>
            </a:p>
          </p:txBody>
        </p:sp>
      </p:grpSp>
      <p:pic>
        <p:nvPicPr>
          <p:cNvPr id="41" name="Immagine 40" descr="Immagine che contiene schizzo, Elementi grafici, arte, simbolo&#10;&#10;Descrizione generata automaticamente">
            <a:extLst>
              <a:ext uri="{FF2B5EF4-FFF2-40B4-BE49-F238E27FC236}">
                <a16:creationId xmlns:a16="http://schemas.microsoft.com/office/drawing/2014/main" id="{3AF7369B-2AA6-DE8F-FFD2-08DFFF2193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04443">
            <a:off x="2575082" y="3988456"/>
            <a:ext cx="520903" cy="1041805"/>
          </a:xfrm>
          <a:prstGeom prst="rect">
            <a:avLst/>
          </a:prstGeom>
        </p:spPr>
      </p:pic>
      <p:grpSp>
        <p:nvGrpSpPr>
          <p:cNvPr id="42" name="Gruppo 41">
            <a:extLst>
              <a:ext uri="{FF2B5EF4-FFF2-40B4-BE49-F238E27FC236}">
                <a16:creationId xmlns:a16="http://schemas.microsoft.com/office/drawing/2014/main" id="{A410E79A-1AA0-6E63-CACE-632AA885158A}"/>
              </a:ext>
            </a:extLst>
          </p:cNvPr>
          <p:cNvGrpSpPr/>
          <p:nvPr/>
        </p:nvGrpSpPr>
        <p:grpSpPr>
          <a:xfrm>
            <a:off x="4601466" y="5329860"/>
            <a:ext cx="1637240" cy="661539"/>
            <a:chOff x="4404616" y="4430700"/>
            <a:chExt cx="1637240" cy="661539"/>
          </a:xfrm>
        </p:grpSpPr>
        <p:sp>
          <p:nvSpPr>
            <p:cNvPr id="9" name="Freccia in giù 8">
              <a:extLst>
                <a:ext uri="{FF2B5EF4-FFF2-40B4-BE49-F238E27FC236}">
                  <a16:creationId xmlns:a16="http://schemas.microsoft.com/office/drawing/2014/main" id="{B4CDE832-65B5-C0E4-E346-AF4F92378E50}"/>
                </a:ext>
              </a:extLst>
            </p:cNvPr>
            <p:cNvSpPr/>
            <p:nvPr/>
          </p:nvSpPr>
          <p:spPr>
            <a:xfrm rot="16200000">
              <a:off x="5172806" y="4116490"/>
              <a:ext cx="217768" cy="1264562"/>
            </a:xfrm>
            <a:prstGeom prst="down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EAC9ACF1-A416-1C0F-407B-5BECECDF8529}"/>
                </a:ext>
              </a:extLst>
            </p:cNvPr>
            <p:cNvSpPr txBox="1"/>
            <p:nvPr/>
          </p:nvSpPr>
          <p:spPr>
            <a:xfrm>
              <a:off x="4404616" y="4430700"/>
              <a:ext cx="1637240" cy="661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dirty="0">
                  <a:latin typeface="Cambria" panose="02040503050406030204" pitchFamily="18" charset="0"/>
                  <a:ea typeface="Cambria" panose="02040503050406030204" pitchFamily="18" charset="0"/>
                </a:rPr>
                <a:t>O-</a:t>
              </a:r>
              <a:r>
                <a:rPr lang="it-IT" sz="12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deacetylation</a:t>
              </a:r>
              <a:br>
                <a:rPr lang="it-IT" sz="1200" dirty="0">
                  <a:latin typeface="Cambria" panose="02040503050406030204" pitchFamily="18" charset="0"/>
                  <a:ea typeface="Cambria" panose="02040503050406030204" pitchFamily="18" charset="0"/>
                </a:rPr>
              </a:br>
              <a:br>
                <a:rPr lang="it-IT" sz="1200" dirty="0">
                  <a:latin typeface="Cambria" panose="02040503050406030204" pitchFamily="18" charset="0"/>
                  <a:ea typeface="Cambria" panose="02040503050406030204" pitchFamily="18" charset="0"/>
                </a:rPr>
              </a:br>
              <a:r>
                <a:rPr lang="it-IT" sz="12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Oxidation</a:t>
              </a:r>
              <a:endParaRPr lang="it-IT" sz="1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6A7BA18E-6F92-B933-A996-E99306118719}"/>
              </a:ext>
            </a:extLst>
          </p:cNvPr>
          <p:cNvSpPr txBox="1"/>
          <p:nvPr/>
        </p:nvSpPr>
        <p:spPr>
          <a:xfrm>
            <a:off x="6298147" y="5098059"/>
            <a:ext cx="19377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New </a:t>
            </a:r>
            <a:r>
              <a:rPr lang="it-IT" b="1" dirty="0" err="1">
                <a:latin typeface="Cambria" panose="02040503050406030204" pitchFamily="18" charset="0"/>
                <a:ea typeface="Cambria" panose="02040503050406030204" pitchFamily="18" charset="0"/>
              </a:rPr>
              <a:t>calchogen-functionalised</a:t>
            </a:r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b="1" dirty="0" err="1">
                <a:latin typeface="Cambria" panose="02040503050406030204" pitchFamily="18" charset="0"/>
                <a:ea typeface="Cambria" panose="02040503050406030204" pitchFamily="18" charset="0"/>
              </a:rPr>
              <a:t>Eumelanin</a:t>
            </a:r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it-IT" b="1" dirty="0" err="1">
                <a:latin typeface="Cambria" panose="02040503050406030204" pitchFamily="18" charset="0"/>
                <a:ea typeface="Cambria" panose="02040503050406030204" pitchFamily="18" charset="0"/>
              </a:rPr>
              <a:t>related</a:t>
            </a:r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 products</a:t>
            </a:r>
          </a:p>
        </p:txBody>
      </p:sp>
      <p:graphicFrame>
        <p:nvGraphicFramePr>
          <p:cNvPr id="50" name="Tabella 49">
            <a:extLst>
              <a:ext uri="{FF2B5EF4-FFF2-40B4-BE49-F238E27FC236}">
                <a16:creationId xmlns:a16="http://schemas.microsoft.com/office/drawing/2014/main" id="{2A06F20B-6343-5B5C-46CD-2ACFA5F0E0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74061"/>
              </p:ext>
            </p:extLst>
          </p:nvPr>
        </p:nvGraphicFramePr>
        <p:xfrm>
          <a:off x="44264" y="1882323"/>
          <a:ext cx="12147736" cy="40744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587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653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altLang="en-US" sz="2000" b="1" noProof="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/>
                        </a:rPr>
                        <a:t>Second</a:t>
                      </a:r>
                      <a:r>
                        <a:rPr lang="en-US" sz="2000" b="1" noProof="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/>
                        </a:rPr>
                        <a:t> </a:t>
                      </a:r>
                      <a:r>
                        <a:rPr lang="en-US" sz="2000" b="1" baseline="0" noProof="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/>
                        </a:rPr>
                        <a:t>year activity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081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GB" sz="19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/>
                        </a:rPr>
                        <a:t>A series of new eumelanin-based compounds with the incorporation of </a:t>
                      </a:r>
                      <a:r>
                        <a:rPr lang="en-US" altLang="en-GB" sz="19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/>
                        </a:rPr>
                        <a:t>calchogen</a:t>
                      </a:r>
                      <a:r>
                        <a:rPr lang="en-US" altLang="en-GB" sz="19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/>
                        </a:rPr>
                        <a:t> elements were synthesized according to innovative synthetic procedures. 3-selenoglycosidic eumelanin (1) These compounds were designed to enhance the physicochemical and biological properties of the final polymers for bioelectronic applications.</a:t>
                      </a:r>
                      <a:endParaRPr lang="it-IT" altLang="en-GB" sz="19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000" dirty="0"/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altLang="en-GB" sz="19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900" i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900" i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/>
                        </a:rPr>
                        <a:t>Ph.D. Student: Emanuele </a:t>
                      </a:r>
                      <a:r>
                        <a:rPr lang="en-GB" sz="1900" i="1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/>
                        </a:rPr>
                        <a:t>Carrella</a:t>
                      </a:r>
                      <a:endParaRPr lang="it-IT" sz="19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19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Title</a:t>
                      </a:r>
                      <a:r>
                        <a:rPr lang="it-IT" sz="19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: </a:t>
                      </a:r>
                      <a:r>
                        <a:rPr lang="it-IT" sz="19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Smart Electronic  </a:t>
                      </a:r>
                      <a:r>
                        <a:rPr lang="it-IT" sz="19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Platforms</a:t>
                      </a:r>
                      <a:r>
                        <a:rPr lang="it-IT" sz="19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: </a:t>
                      </a:r>
                      <a:r>
                        <a:rPr lang="it-IT" sz="19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bioelectronic</a:t>
                      </a:r>
                      <a:r>
                        <a:rPr lang="it-IT" sz="19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devices on </a:t>
                      </a:r>
                      <a:r>
                        <a:rPr lang="it-IT" sz="19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bioinspired</a:t>
                      </a:r>
                      <a:r>
                        <a:rPr lang="it-IT" sz="19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it-IT" sz="19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conformable</a:t>
                      </a:r>
                      <a:r>
                        <a:rPr lang="it-IT" sz="19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it-IT" sz="19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substrates</a:t>
                      </a:r>
                      <a:r>
                        <a:rPr lang="it-IT" sz="19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  <a:r>
                        <a:rPr lang="en-GB" sz="1900" i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it-IT" sz="19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9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 </a:t>
                      </a:r>
                      <a:endParaRPr lang="it-IT" sz="19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6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900" dirty="0">
                          <a:effectLst/>
                          <a:latin typeface="Calibri" panose="020F0502020204030204"/>
                          <a:ea typeface="Calibri" panose="020F0502020204030204"/>
                          <a:cs typeface="Times New Roman" panose="02020603050405020304"/>
                        </a:rPr>
                        <a:t> </a:t>
                      </a:r>
                      <a:endParaRPr lang="it-IT" sz="200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9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9845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08E84846488D4458BE2D8F4B0746951" ma:contentTypeVersion="16" ma:contentTypeDescription="Creare un nuovo documento." ma:contentTypeScope="" ma:versionID="deac1bcc44244e9177434220f923002e">
  <xsd:schema xmlns:xsd="http://www.w3.org/2001/XMLSchema" xmlns:xs="http://www.w3.org/2001/XMLSchema" xmlns:p="http://schemas.microsoft.com/office/2006/metadata/properties" xmlns:ns2="664daa00-f9ee-454a-b410-a223a7f4a08d" xmlns:ns3="336cd694-9ba4-4552-b3fb-ddf50187e072" targetNamespace="http://schemas.microsoft.com/office/2006/metadata/properties" ma:root="true" ma:fieldsID="09af8e4a977ad40ef85e4fe83e629005" ns2:_="" ns3:_="">
    <xsd:import namespace="664daa00-f9ee-454a-b410-a223a7f4a08d"/>
    <xsd:import namespace="336cd694-9ba4-4552-b3fb-ddf50187e0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daa00-f9ee-454a-b410-a223a7f4a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75195dc1-fe89-472b-8717-1a06404882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cd694-9ba4-4552-b3fb-ddf50187e072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ff426bab-4c57-4394-905c-c4abbdeebb5a}" ma:internalName="TaxCatchAll" ma:showField="CatchAllData" ma:web="336cd694-9ba4-4552-b3fb-ddf50187e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36cd694-9ba4-4552-b3fb-ddf50187e072" xsi:nil="true"/>
    <lcf76f155ced4ddcb4097134ff3c332f xmlns="664daa00-f9ee-454a-b410-a223a7f4a0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F330DD2-DC67-471A-818D-B70D9390702F}"/>
</file>

<file path=customXml/itemProps2.xml><?xml version="1.0" encoding="utf-8"?>
<ds:datastoreItem xmlns:ds="http://schemas.openxmlformats.org/officeDocument/2006/customXml" ds:itemID="{9EEF74D1-87B5-4C85-A170-8FAC395128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7023D4-3153-4BFE-8AC6-E5A0AB1D5686}">
  <ds:schemaRefs>
    <ds:schemaRef ds:uri="http://schemas.microsoft.com/office/2006/metadata/properties"/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a6919a04-9122-4912-be7e-14835ff204cb"/>
    <ds:schemaRef ds:uri="http://schemas.microsoft.com/office/infopath/2007/PartnerControls"/>
    <ds:schemaRef ds:uri="http://schemas.openxmlformats.org/package/2006/metadata/core-properties"/>
    <ds:schemaRef ds:uri="576d9d6f-ee93-4736-90bf-7519ef7ddde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Comic Sans MS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EMANUELE CARRELLA</dc:creator>
  <cp:lastModifiedBy>EMANUELE CARRELLA</cp:lastModifiedBy>
  <cp:revision>7</cp:revision>
  <dcterms:created xsi:type="dcterms:W3CDTF">2024-01-10T20:01:48Z</dcterms:created>
  <dcterms:modified xsi:type="dcterms:W3CDTF">2024-01-11T12:20:45Z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0x010100708E84846488D4458BE2D8F4B0746951</vt:lpwstr>
  </property>
</Properties>
</file>