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85242-97DE-4DA8-8BC2-8C0C9C6E85EF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FC791-2178-4052-9202-441BEB726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ECCFA-C42C-4BA2-9ABA-029D7BF2C97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604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754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899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76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092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402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7000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579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68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90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0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56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75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76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05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21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65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689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28A28-6467-4D60-84B7-F4BD17B4314E}" type="datetimeFigureOut">
              <a:rPr lang="en-US" smtClean="0"/>
              <a:t>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FA22055-BE5E-45C8-AB03-66F3A751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5942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/>
          </p:nvPr>
        </p:nvGraphicFramePr>
        <p:xfrm>
          <a:off x="109856" y="2036148"/>
          <a:ext cx="11972288" cy="475322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834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8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986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Project Presentation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42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9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it-IT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it-IT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9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119669" y="130657"/>
            <a:ext cx="604867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16933" tIns="16933" rIns="16933" bIns="16933" numCol="1" anchor="t" anchorCtr="0" compatLnSpc="1">
            <a:prstTxWarp prst="textNoShape">
              <a:avLst/>
            </a:prstTxWarp>
          </a:bodyPr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</a:pPr>
            <a:r>
              <a:rPr lang="en-US" altLang="it-IT" sz="1867" dirty="0">
                <a:solidFill>
                  <a:srgbClr val="1F497D"/>
                </a:solidFill>
                <a:latin typeface="Comic Sans MS" pitchFamily="66" charset="0"/>
                <a:cs typeface="Arial" pitchFamily="34" charset="0"/>
              </a:rPr>
              <a:t>UNIVERSITY OF NAPOLI  </a:t>
            </a:r>
            <a:r>
              <a:rPr lang="en-US" altLang="it-IT" sz="1867" i="1" dirty="0">
                <a:solidFill>
                  <a:srgbClr val="1F497D"/>
                </a:solidFill>
                <a:latin typeface="Comic Sans MS" pitchFamily="66" charset="0"/>
                <a:cs typeface="Arial" pitchFamily="34" charset="0"/>
              </a:rPr>
              <a:t>“FEDERICO II”</a:t>
            </a:r>
          </a:p>
          <a:p>
            <a:pPr defTabSz="1219170" fontAlgn="base">
              <a:lnSpc>
                <a:spcPct val="150000"/>
              </a:lnSpc>
              <a:spcBef>
                <a:spcPct val="0"/>
              </a:spcBef>
            </a:pPr>
            <a:r>
              <a:rPr lang="en-US" altLang="it-IT" sz="1867" dirty="0">
                <a:solidFill>
                  <a:srgbClr val="1F497D"/>
                </a:solidFill>
                <a:latin typeface="Comic Sans MS" pitchFamily="66" charset="0"/>
                <a:cs typeface="Arial" pitchFamily="34" charset="0"/>
              </a:rPr>
              <a:t>POLYTECHNIC  AND  SCIENCE SCHOOL</a:t>
            </a:r>
          </a:p>
          <a:p>
            <a:pPr defTabSz="1219170" fontAlgn="base">
              <a:lnSpc>
                <a:spcPct val="150000"/>
              </a:lnSpc>
              <a:spcBef>
                <a:spcPct val="0"/>
              </a:spcBef>
            </a:pPr>
            <a:r>
              <a:rPr lang="en-US" altLang="it-IT" sz="1867" b="1" dirty="0">
                <a:solidFill>
                  <a:srgbClr val="1F497D"/>
                </a:solidFill>
                <a:latin typeface="Comic Sans MS" pitchFamily="66" charset="0"/>
                <a:cs typeface="Arial" pitchFamily="34" charset="0"/>
              </a:rPr>
              <a:t>Department of Chemical Sciences</a:t>
            </a:r>
          </a:p>
          <a:p>
            <a:pPr defTabSz="1219170" fontAlgn="base">
              <a:lnSpc>
                <a:spcPct val="150000"/>
              </a:lnSpc>
              <a:spcBef>
                <a:spcPct val="0"/>
              </a:spcBef>
            </a:pPr>
            <a:r>
              <a:rPr lang="en-US" altLang="it-IT" sz="1867" b="1" i="1" dirty="0">
                <a:solidFill>
                  <a:srgbClr val="1F497D"/>
                </a:solidFill>
                <a:latin typeface="Comic Sans MS" pitchFamily="66" charset="0"/>
                <a:cs typeface="Arial" pitchFamily="34" charset="0"/>
              </a:rPr>
              <a:t>Ph.D. School in Chemical Sciences (</a:t>
            </a:r>
            <a:r>
              <a:rPr lang="en-US" altLang="it-IT" sz="1867" b="1" i="1" dirty="0">
                <a:solidFill>
                  <a:srgbClr val="1F497D"/>
                </a:solidFill>
                <a:latin typeface="Comic Sans MS" pitchFamily="66" charset="0"/>
                <a:cs typeface="Arial" pitchFamily="34" charset="0"/>
              </a:rPr>
              <a:t>XXXIX </a:t>
            </a:r>
            <a:r>
              <a:rPr lang="en-US" altLang="it-IT" sz="1867" b="1" i="1" dirty="0">
                <a:solidFill>
                  <a:srgbClr val="1F497D"/>
                </a:solidFill>
                <a:latin typeface="Comic Sans MS" pitchFamily="66" charset="0"/>
                <a:cs typeface="Arial" pitchFamily="34" charset="0"/>
              </a:rPr>
              <a:t>Cycle) </a:t>
            </a:r>
            <a:endParaRPr lang="it-IT" altLang="it-IT" sz="1867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4" y="401911"/>
            <a:ext cx="2478617" cy="124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3" y="164638"/>
            <a:ext cx="1584000" cy="158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1BCA583-65C2-59C7-FE40-4DA1EF7B3128}"/>
              </a:ext>
            </a:extLst>
          </p:cNvPr>
          <p:cNvSpPr txBox="1"/>
          <p:nvPr/>
        </p:nvSpPr>
        <p:spPr>
          <a:xfrm>
            <a:off x="30216" y="2658788"/>
            <a:ext cx="27045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792" indent="-304792" algn="just">
              <a:buAutoNum type="arabicPeriod"/>
            </a:pPr>
            <a:r>
              <a:rPr lang="it-IT" sz="1600" dirty="0">
                <a:solidFill>
                  <a:srgbClr val="FFFF00"/>
                </a:solidFill>
              </a:rPr>
              <a:t>Analysis of the products of the </a:t>
            </a:r>
            <a:r>
              <a:rPr lang="it-IT" sz="1600" dirty="0" err="1">
                <a:solidFill>
                  <a:srgbClr val="FFFF00"/>
                </a:solidFill>
              </a:rPr>
              <a:t>hydrogenation</a:t>
            </a:r>
            <a:r>
              <a:rPr lang="it-IT" sz="1600" dirty="0">
                <a:solidFill>
                  <a:srgbClr val="FFFF00"/>
                </a:solidFill>
              </a:rPr>
              <a:t> and </a:t>
            </a:r>
            <a:r>
              <a:rPr lang="it-IT" sz="1600" dirty="0" err="1">
                <a:solidFill>
                  <a:srgbClr val="FFFF00"/>
                </a:solidFill>
              </a:rPr>
              <a:t>dehydrogenation</a:t>
            </a:r>
            <a:r>
              <a:rPr lang="it-IT" sz="1600" dirty="0">
                <a:solidFill>
                  <a:srgbClr val="FFFF00"/>
                </a:solidFill>
              </a:rPr>
              <a:t> reactions of LOHC system;</a:t>
            </a:r>
          </a:p>
          <a:p>
            <a:pPr marL="304792" indent="-304792" algn="just">
              <a:buAutoNum type="arabicPeriod"/>
            </a:pPr>
            <a:r>
              <a:rPr lang="it-IT" sz="1600" dirty="0" err="1">
                <a:solidFill>
                  <a:srgbClr val="FFFF00"/>
                </a:solidFill>
              </a:rPr>
              <a:t>Catalysts</a:t>
            </a:r>
            <a:r>
              <a:rPr lang="it-IT" sz="1600" dirty="0">
                <a:solidFill>
                  <a:srgbClr val="FFFF00"/>
                </a:solidFill>
              </a:rPr>
              <a:t> screening;</a:t>
            </a:r>
          </a:p>
          <a:p>
            <a:pPr marL="304792" indent="-304792" algn="just">
              <a:buAutoNum type="arabicPeriod"/>
            </a:pPr>
            <a:r>
              <a:rPr lang="it-IT" sz="1600" dirty="0">
                <a:solidFill>
                  <a:srgbClr val="FFFF00"/>
                </a:solidFill>
              </a:rPr>
              <a:t>Kinetic </a:t>
            </a:r>
            <a:r>
              <a:rPr lang="it-IT" sz="1600" dirty="0" smtClean="0">
                <a:solidFill>
                  <a:srgbClr val="FFFF00"/>
                </a:solidFill>
              </a:rPr>
              <a:t>study;</a:t>
            </a:r>
          </a:p>
          <a:p>
            <a:pPr marL="304792" indent="-304792" algn="just">
              <a:buAutoNum type="arabicPeriod"/>
            </a:pPr>
            <a:r>
              <a:rPr lang="it-IT" sz="1600" dirty="0" smtClean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Batch-to-continuous </a:t>
            </a:r>
            <a:r>
              <a:rPr lang="it-IT" sz="1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reactor design.</a:t>
            </a:r>
            <a:endParaRPr lang="it-IT" sz="1333" dirty="0">
              <a:solidFill>
                <a:srgbClr val="FFFF00"/>
              </a:solidFill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7C148A6F-7E3E-4B42-B9CE-0FC7444FD5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495" t="1205" r="36407" b="5646"/>
          <a:stretch/>
        </p:blipFill>
        <p:spPr>
          <a:xfrm>
            <a:off x="2219582" y="4436551"/>
            <a:ext cx="1182437" cy="236582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CB247B9-38BB-6E9C-51F2-DDCF833077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5352" y="2581028"/>
            <a:ext cx="4359368" cy="2924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C5FE5EE-ED0E-4F8E-62DB-BB839FBF4097}"/>
              </a:ext>
            </a:extLst>
          </p:cNvPr>
          <p:cNvSpPr txBox="1"/>
          <p:nvPr/>
        </p:nvSpPr>
        <p:spPr>
          <a:xfrm>
            <a:off x="9136926" y="2449509"/>
            <a:ext cx="3057116" cy="4067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GB" sz="1867" b="1" i="1" dirty="0" smtClean="0">
                <a:solidFill>
                  <a:srgbClr val="FFFF00"/>
                </a:solidFill>
                <a:latin typeface="+mj-lt"/>
                <a:ea typeface="Calibri"/>
                <a:cs typeface="Times New Roman"/>
              </a:rPr>
              <a:t>Ph.D</a:t>
            </a:r>
            <a:r>
              <a:rPr lang="en-GB" sz="1867" b="1" i="1" dirty="0">
                <a:solidFill>
                  <a:srgbClr val="FFFF00"/>
                </a:solidFill>
                <a:latin typeface="+mj-lt"/>
                <a:ea typeface="Calibri"/>
                <a:cs typeface="Times New Roman"/>
              </a:rPr>
              <a:t>. </a:t>
            </a:r>
            <a:r>
              <a:rPr lang="en-GB" sz="1867" b="1" i="1" dirty="0">
                <a:solidFill>
                  <a:srgbClr val="FFFF00"/>
                </a:solidFill>
                <a:latin typeface="+mj-lt"/>
                <a:ea typeface="Calibri"/>
                <a:cs typeface="Times New Roman"/>
              </a:rPr>
              <a:t>Student</a:t>
            </a:r>
            <a:endParaRPr lang="it-IT" sz="1867" b="1" dirty="0">
              <a:solidFill>
                <a:srgbClr val="FFFF00"/>
              </a:solidFill>
              <a:latin typeface="+mj-lt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GB" sz="1867" i="1" dirty="0">
                <a:solidFill>
                  <a:srgbClr val="FFFF00"/>
                </a:solidFill>
                <a:latin typeface="+mj-lt"/>
                <a:ea typeface="Calibri"/>
                <a:cs typeface="Times New Roman"/>
              </a:rPr>
              <a:t>Muhammad Usama </a:t>
            </a:r>
            <a:r>
              <a:rPr lang="en-GB" sz="1867" i="1" dirty="0" err="1">
                <a:solidFill>
                  <a:srgbClr val="FFFF00"/>
                </a:solidFill>
                <a:latin typeface="+mj-lt"/>
                <a:ea typeface="Calibri"/>
                <a:cs typeface="Times New Roman"/>
              </a:rPr>
              <a:t>Daud</a:t>
            </a:r>
            <a:r>
              <a:rPr lang="en-GB" sz="1867" i="1" dirty="0">
                <a:latin typeface="+mj-lt"/>
                <a:ea typeface="Calibri"/>
                <a:cs typeface="Times New Roman"/>
              </a:rPr>
              <a:t> </a:t>
            </a:r>
            <a:endParaRPr lang="it-IT" sz="1867" dirty="0">
              <a:latin typeface="+mj-lt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GB" sz="1867" b="1" dirty="0">
                <a:solidFill>
                  <a:srgbClr val="FFFF00"/>
                </a:solidFill>
                <a:latin typeface="+mj-lt"/>
                <a:ea typeface="Calibri"/>
                <a:cs typeface="Times New Roman"/>
              </a:rPr>
              <a:t>Title</a:t>
            </a:r>
            <a:endParaRPr lang="it-IT" sz="1867" dirty="0">
              <a:solidFill>
                <a:srgbClr val="FFFF00"/>
              </a:solidFill>
              <a:latin typeface="+mj-lt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US" sz="1400" dirty="0">
                <a:solidFill>
                  <a:srgbClr val="FFFF00"/>
                </a:solidFill>
                <a:latin typeface="+mj-lt"/>
                <a:ea typeface="Calibri"/>
                <a:cs typeface="Times New Roman"/>
              </a:rPr>
              <a:t>Hydrogen storage and</a:t>
            </a:r>
          </a:p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US" sz="1400" dirty="0">
                <a:solidFill>
                  <a:srgbClr val="FFFF00"/>
                </a:solidFill>
                <a:latin typeface="+mj-lt"/>
                <a:ea typeface="Calibri"/>
                <a:cs typeface="Times New Roman"/>
              </a:rPr>
              <a:t>transportation through coupling</a:t>
            </a:r>
          </a:p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US" sz="1400" dirty="0">
                <a:solidFill>
                  <a:srgbClr val="FFFF00"/>
                </a:solidFill>
                <a:latin typeface="+mj-lt"/>
                <a:ea typeface="Calibri"/>
                <a:cs typeface="Times New Roman"/>
              </a:rPr>
              <a:t>of hydrogenation-dehydrogenation</a:t>
            </a:r>
          </a:p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US" sz="1400" dirty="0">
                <a:solidFill>
                  <a:srgbClr val="FFFF00"/>
                </a:solidFill>
                <a:latin typeface="+mj-lt"/>
                <a:ea typeface="Calibri"/>
                <a:cs typeface="Times New Roman"/>
              </a:rPr>
              <a:t>reactions of unsaturated organic</a:t>
            </a:r>
          </a:p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US" sz="1400" dirty="0">
                <a:solidFill>
                  <a:srgbClr val="FFFF00"/>
                </a:solidFill>
                <a:latin typeface="+mj-lt"/>
                <a:ea typeface="Calibri"/>
                <a:cs typeface="Times New Roman"/>
              </a:rPr>
              <a:t>substrates</a:t>
            </a:r>
            <a:endParaRPr lang="it-IT" sz="1400" dirty="0">
              <a:solidFill>
                <a:srgbClr val="FFFF00"/>
              </a:solidFill>
              <a:latin typeface="+mj-lt"/>
              <a:ea typeface="Calibri"/>
              <a:cs typeface="Times New Roman"/>
            </a:endParaRPr>
          </a:p>
        </p:txBody>
      </p: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794D2E47-2FCD-4A8E-99BF-48119A756BE8}"/>
              </a:ext>
            </a:extLst>
          </p:cNvPr>
          <p:cNvGrpSpPr/>
          <p:nvPr/>
        </p:nvGrpSpPr>
        <p:grpSpPr>
          <a:xfrm rot="893991">
            <a:off x="4261221" y="5650832"/>
            <a:ext cx="2483900" cy="1054312"/>
            <a:chOff x="1512535" y="807980"/>
            <a:chExt cx="2901697" cy="2005871"/>
          </a:xfrm>
        </p:grpSpPr>
        <p:cxnSp>
          <p:nvCxnSpPr>
            <p:cNvPr id="27" name="Connettore diritto 26">
              <a:extLst>
                <a:ext uri="{FF2B5EF4-FFF2-40B4-BE49-F238E27FC236}">
                  <a16:creationId xmlns:a16="http://schemas.microsoft.com/office/drawing/2014/main" id="{EDB546E2-FFBB-4758-9FFD-EDC0A30EEF83}"/>
                </a:ext>
              </a:extLst>
            </p:cNvPr>
            <p:cNvCxnSpPr/>
            <p:nvPr/>
          </p:nvCxnSpPr>
          <p:spPr>
            <a:xfrm flipV="1">
              <a:off x="1512535" y="1733732"/>
              <a:ext cx="1008112" cy="1080119"/>
            </a:xfrm>
            <a:prstGeom prst="line">
              <a:avLst/>
            </a:prstGeom>
            <a:ln w="142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diritto 27">
              <a:extLst>
                <a:ext uri="{FF2B5EF4-FFF2-40B4-BE49-F238E27FC236}">
                  <a16:creationId xmlns:a16="http://schemas.microsoft.com/office/drawing/2014/main" id="{B9CED5BF-AD4A-47E6-9AE3-E025FF056AD5}"/>
                </a:ext>
              </a:extLst>
            </p:cNvPr>
            <p:cNvCxnSpPr>
              <a:cxnSpLocks/>
            </p:cNvCxnSpPr>
            <p:nvPr/>
          </p:nvCxnSpPr>
          <p:spPr>
            <a:xfrm rot="20576290">
              <a:off x="2419518" y="1681791"/>
              <a:ext cx="103831" cy="493432"/>
            </a:xfrm>
            <a:prstGeom prst="line">
              <a:avLst/>
            </a:prstGeom>
            <a:ln w="142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2 28">
              <a:extLst>
                <a:ext uri="{FF2B5EF4-FFF2-40B4-BE49-F238E27FC236}">
                  <a16:creationId xmlns:a16="http://schemas.microsoft.com/office/drawing/2014/main" id="{7A5A6B36-5E3D-4625-A011-CF06C66CDF82}"/>
                </a:ext>
              </a:extLst>
            </p:cNvPr>
            <p:cNvCxnSpPr>
              <a:cxnSpLocks/>
            </p:cNvCxnSpPr>
            <p:nvPr/>
          </p:nvCxnSpPr>
          <p:spPr>
            <a:xfrm rot="20706009" flipV="1">
              <a:off x="2409553" y="807980"/>
              <a:ext cx="2004679" cy="1181764"/>
            </a:xfrm>
            <a:prstGeom prst="straightConnector1">
              <a:avLst/>
            </a:prstGeom>
            <a:ln w="1428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5AF134C7-844B-9E09-8541-3CEB596F8FBA}"/>
              </a:ext>
            </a:extLst>
          </p:cNvPr>
          <p:cNvSpPr txBox="1"/>
          <p:nvPr/>
        </p:nvSpPr>
        <p:spPr>
          <a:xfrm rot="20505473">
            <a:off x="4195965" y="5989362"/>
            <a:ext cx="101846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67" b="1" dirty="0">
                <a:solidFill>
                  <a:srgbClr val="FFFF00"/>
                </a:solidFill>
              </a:rPr>
              <a:t>BATCH</a:t>
            </a:r>
            <a:endParaRPr lang="it-IT" sz="1867" b="1" dirty="0">
              <a:solidFill>
                <a:srgbClr val="FFFF00"/>
              </a:solidFill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C10DEBA-65FD-205A-35C6-BF87F865C53A}"/>
              </a:ext>
            </a:extLst>
          </p:cNvPr>
          <p:cNvSpPr txBox="1"/>
          <p:nvPr/>
        </p:nvSpPr>
        <p:spPr>
          <a:xfrm rot="20329653">
            <a:off x="4749559" y="5852626"/>
            <a:ext cx="2385125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67" b="1" dirty="0">
                <a:solidFill>
                  <a:srgbClr val="FFFF00"/>
                </a:solidFill>
              </a:rPr>
              <a:t>TO CONTINUOUS REACTOR DESIGN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E6D6E1D-FB53-E4E5-D7CA-10438294FEC8}"/>
              </a:ext>
            </a:extLst>
          </p:cNvPr>
          <p:cNvSpPr/>
          <p:nvPr/>
        </p:nvSpPr>
        <p:spPr>
          <a:xfrm>
            <a:off x="9113444" y="3705227"/>
            <a:ext cx="3048340" cy="2811806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1F270651-D074-3EA0-DB66-AE0881E0A1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618" y="2442067"/>
            <a:ext cx="1174361" cy="439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792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63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Century Gothic</vt:lpstr>
      <vt:lpstr>Comic Sans MS</vt:lpstr>
      <vt:lpstr>Times New Roman</vt:lpstr>
      <vt:lpstr>Wingdings 3</vt:lpstr>
      <vt:lpstr>Slice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Moorche</dc:creator>
  <cp:lastModifiedBy>Moorche</cp:lastModifiedBy>
  <cp:revision>2</cp:revision>
  <dcterms:created xsi:type="dcterms:W3CDTF">2024-01-28T12:15:55Z</dcterms:created>
  <dcterms:modified xsi:type="dcterms:W3CDTF">2024-01-28T12:20:09Z</dcterms:modified>
</cp:coreProperties>
</file>